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10033" r:id="rId2"/>
    <p:sldId id="10034" r:id="rId3"/>
    <p:sldId id="10035" r:id="rId4"/>
    <p:sldId id="2142533744"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937C9-000F-40C0-9CDA-857142690BE7}" type="datetimeFigureOut">
              <a:rPr lang="sv-SE" smtClean="0"/>
              <a:t>2024-02-07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F054F-0FF2-4ACF-A9DD-AB14954DB5BD}" type="slidenum">
              <a:rPr lang="sv-SE" smtClean="0"/>
              <a:t>‹#›</a:t>
            </a:fld>
            <a:endParaRPr lang="sv-SE"/>
          </a:p>
        </p:txBody>
      </p:sp>
    </p:spTree>
    <p:extLst>
      <p:ext uri="{BB962C8B-B14F-4D97-AF65-F5344CB8AC3E}">
        <p14:creationId xmlns:p14="http://schemas.microsoft.com/office/powerpoint/2010/main" val="327819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7307B5-53E0-410B-9BE0-8C5E1504898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82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Inget manus läser i slice</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7307B5-53E0-410B-9BE0-8C5E1504898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21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The Wood Innovation Cluster is the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spearhead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that</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brings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together</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our</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historical</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knowledge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for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today's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high-tech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expertise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in the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wood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industry</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Here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is a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width</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of</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companies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outstanding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wood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technology</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research,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education</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and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advanced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testing</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activities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Together</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show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how</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wood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can</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be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transformed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in different innovative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ways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and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encourage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the public to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become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better</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Here</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see</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the overall </a:t>
            </a:r>
            <a:r>
              <a:rPr lang="sv-SE" altLang="sv-SE" sz="1200" dirty="0">
                <a:solidFill>
                  <a:srgbClr val="202124"/>
                </a:solidFill>
                <a:latin typeface="Open Sans" panose="020B0606030504020204" pitchFamily="34" charset="0"/>
                <a:ea typeface="Open Sans" panose="020B0606030504020204" pitchFamily="34" charset="0"/>
                <a:cs typeface="Open Sans" panose="020B0606030504020204" pitchFamily="34" charset="0"/>
              </a:rPr>
              <a:t>matrix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of</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us</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actors</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We</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have</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clear</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roles</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work</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together</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to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promote</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wooden</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err="1">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construction</a:t>
            </a:r>
            <a:r>
              <a:rPr kumimoji="0" lang="sv-SE" altLang="sv-SE" sz="1200" b="0" i="0" u="none" strike="noStrike" kern="1200" cap="none" spc="0" normalizeH="0" baseline="0" noProof="0" dirty="0">
                <a:ln>
                  <a:noFill/>
                </a:ln>
                <a:solidFill>
                  <a:srgbClr val="202124"/>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alt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have</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our</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own</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budgets for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respective</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sv-SE"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organisation </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necessary</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support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other</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with</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co-</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financing</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for the </a:t>
            </a:r>
            <a:r>
              <a:rPr kumimoji="0" lang="sv-SE"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operational</a:t>
            </a:r>
            <a:r>
              <a:rPr kumimoji="0" lang="sv-SE"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Skellefteå kommun samordnar Träinnovationsklustret i Skellefteå som knyter ihop företag med forskning, utveckling, utbildning, provningsverksamhet och sporrar det offentliga att bli en bättre beställare.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b="0"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7307B5-53E0-410B-9BE0-8C5E1504898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871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The Wood Innovation Cluster is the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spearhead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that</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brings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together</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our</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historical</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knowledge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for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today's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high-tech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expertise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in the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wood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industry</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Here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is a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width</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of</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companies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outstanding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wood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technology</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research,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education</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and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advanced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testing</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activities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Together</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show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how</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wood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can</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be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transformed</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in different innovative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ways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and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encourage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the public to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become</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better</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sv-SE" sz="1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sv-SE" sz="1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Skellefteå kommun samordnar Träinnovationsklustret i Skellefteå som knyter ihop företag med forskning, utveckling, utbildning, provningsverksamhet och sporrar det offentliga att bli en bättre beställare. I Skellefteåregionen främjas utvecklingen av trä i byggandet genom att involvera forsknings- och innovationsaktiviteter i byggprojekt. Där kan förbättrad teknik och nya innovationer tillämpas samt skapas ny kunskap för framtida byggnationer. </a:t>
            </a:r>
          </a:p>
          <a:p>
            <a:endParaRPr lang="sv-SE" b="0" dirty="0"/>
          </a:p>
          <a:p>
            <a:endParaRPr lang="sv-SE" b="0"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7307B5-53E0-410B-9BE0-8C5E1504898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06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15FA83-1BF5-4A17-A152-AA9AB1D504A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51FC48C-E34F-4B03-82A4-B3D14CB44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BE409F8-C429-4F1D-A38F-95A57568DD93}"/>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5" name="Platshållare för sidfot 4">
            <a:extLst>
              <a:ext uri="{FF2B5EF4-FFF2-40B4-BE49-F238E27FC236}">
                <a16:creationId xmlns:a16="http://schemas.microsoft.com/office/drawing/2014/main" id="{413F6E39-BAC6-430E-A4B6-5DFE6EE23B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D48F63-AD1B-4613-9107-8E6E4DA0A328}"/>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406931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90857-9E17-476B-9D9C-820EB67082E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E96CF67-52FF-4FDA-BEEC-65FC19D23358}"/>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62D3A7-40A1-40D0-A851-52F35901DB51}"/>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5" name="Platshållare för sidfot 4">
            <a:extLst>
              <a:ext uri="{FF2B5EF4-FFF2-40B4-BE49-F238E27FC236}">
                <a16:creationId xmlns:a16="http://schemas.microsoft.com/office/drawing/2014/main" id="{E29F7D3C-1052-48CD-8091-FBDA10CDC6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46FC67-0819-4884-BD0B-B2CB34192CDF}"/>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7594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C7264BA-0ECC-427F-B8E0-744F79810BA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01F305A-74F0-4198-9218-4345C527836E}"/>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BDB557-51C4-45C7-94AD-DF7B6BFB09B1}"/>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5" name="Platshållare för sidfot 4">
            <a:extLst>
              <a:ext uri="{FF2B5EF4-FFF2-40B4-BE49-F238E27FC236}">
                <a16:creationId xmlns:a16="http://schemas.microsoft.com/office/drawing/2014/main" id="{48A65F12-D1BE-4E00-90A2-623E9231577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4D5F5A9-C88D-4973-99F1-C8DCC71773D2}"/>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38491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 text,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51708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7AB67-3FEC-4375-8C4B-EA7CB88C9C0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0BBE2FB-542D-4057-9731-596330EB80F9}"/>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010B20-02F9-419F-9FCC-28A8EF68BFA2}"/>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5" name="Platshållare för sidfot 4">
            <a:extLst>
              <a:ext uri="{FF2B5EF4-FFF2-40B4-BE49-F238E27FC236}">
                <a16:creationId xmlns:a16="http://schemas.microsoft.com/office/drawing/2014/main" id="{96D27A94-6C0D-4057-8A9E-05ACD5CC42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5276726-EA3D-4E53-BD5E-99D5140062A4}"/>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408105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E00CCA-B89C-465B-A959-27F5F7EB092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55A30BC-AB9D-4F73-9854-B2ECD1FAA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3A83166B-A036-4AFD-9311-354D2D016AC7}"/>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5" name="Platshållare för sidfot 4">
            <a:extLst>
              <a:ext uri="{FF2B5EF4-FFF2-40B4-BE49-F238E27FC236}">
                <a16:creationId xmlns:a16="http://schemas.microsoft.com/office/drawing/2014/main" id="{0AAB8C5C-36F0-4206-8C86-11A5B8915D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45EE27-4183-46D9-AAA5-6CB9994051EF}"/>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394583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6995CD-BF9B-4742-9591-B11ED3DDA1E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6A9F0B9-B2B7-4DDE-8694-FC8E9413157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873AD7E-2F49-4A83-BD94-CD95F1B7697D}"/>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A3EB6EF-BD21-4261-AE2E-D0B3A4746879}"/>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6" name="Platshållare för sidfot 5">
            <a:extLst>
              <a:ext uri="{FF2B5EF4-FFF2-40B4-BE49-F238E27FC236}">
                <a16:creationId xmlns:a16="http://schemas.microsoft.com/office/drawing/2014/main" id="{A6411103-DFCB-444C-A397-D18CF349886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DA43F27-F463-4A71-8471-6A6DCB45D995}"/>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66470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99AA00-9184-41FB-A92F-F00EB471E96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3BA9849-22F8-408F-AC65-79743A70B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8CFDE55E-2D48-4C01-8200-79E2B05D4D7E}"/>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1B7BE6B-4822-48BE-A4AE-3AE3FDF0C7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38AA7B4-CED2-4685-A7D5-280755F4D9C6}"/>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46EB53A-4EB6-4493-A1B1-8F56A191823A}"/>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8" name="Platshållare för sidfot 7">
            <a:extLst>
              <a:ext uri="{FF2B5EF4-FFF2-40B4-BE49-F238E27FC236}">
                <a16:creationId xmlns:a16="http://schemas.microsoft.com/office/drawing/2014/main" id="{12EFB323-6383-4F91-B1A3-B65FC27EAB2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BA0ED54-D0DE-48C2-83E3-2C662E627516}"/>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294522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9D7D76-E96C-403D-B999-61FD2E3DC94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55ACA51-4ADD-4667-9CFE-F0EDC4D9D844}"/>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4" name="Platshållare för sidfot 3">
            <a:extLst>
              <a:ext uri="{FF2B5EF4-FFF2-40B4-BE49-F238E27FC236}">
                <a16:creationId xmlns:a16="http://schemas.microsoft.com/office/drawing/2014/main" id="{C68F83FF-B56F-444F-8147-FF4DD352369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6F64D13-EBB2-468E-B482-503AD9B7A853}"/>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369155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592932B-AC8C-4242-B635-ACAB15E0C82B}"/>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3" name="Platshållare för sidfot 2">
            <a:extLst>
              <a:ext uri="{FF2B5EF4-FFF2-40B4-BE49-F238E27FC236}">
                <a16:creationId xmlns:a16="http://schemas.microsoft.com/office/drawing/2014/main" id="{2C5E4888-5D79-4164-9AE0-8F7BAC0C115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943C4DC-80C6-4181-B44F-F74C92CEB54F}"/>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6634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5DBFD6-DEAD-42E0-AEA9-64BC02215F2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F44A5EB-F48B-4A57-A805-7E8692E75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15365D-ACAA-4C81-B721-484BAC67D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B107E39A-450B-49A8-8515-748F121DBD05}"/>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6" name="Platshållare för sidfot 5">
            <a:extLst>
              <a:ext uri="{FF2B5EF4-FFF2-40B4-BE49-F238E27FC236}">
                <a16:creationId xmlns:a16="http://schemas.microsoft.com/office/drawing/2014/main" id="{7474736E-EBE0-4AFE-A85D-D96FF56FCF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FBB9C6-8350-43D8-8E67-239D5D510FA1}"/>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132316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1644A3-BBF9-45DD-8492-8FAA88CF360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6C85498-3154-44AC-95C1-2D8431F57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E21F7B2-2759-452F-88F2-7ACDF506C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2FA3F8DF-98D0-46DB-88B7-D7261B34C229}"/>
              </a:ext>
            </a:extLst>
          </p:cNvPr>
          <p:cNvSpPr>
            <a:spLocks noGrp="1"/>
          </p:cNvSpPr>
          <p:nvPr>
            <p:ph type="dt" sz="half" idx="10"/>
          </p:nvPr>
        </p:nvSpPr>
        <p:spPr/>
        <p:txBody>
          <a:bodyPr/>
          <a:lstStyle/>
          <a:p>
            <a:fld id="{89915972-CFCE-4C4B-9B82-6A1A5161B3C1}" type="datetimeFigureOut">
              <a:rPr lang="sv-SE" smtClean="0"/>
              <a:t>2024-02-07</a:t>
            </a:fld>
            <a:endParaRPr lang="sv-SE"/>
          </a:p>
        </p:txBody>
      </p:sp>
      <p:sp>
        <p:nvSpPr>
          <p:cNvPr id="6" name="Platshållare för sidfot 5">
            <a:extLst>
              <a:ext uri="{FF2B5EF4-FFF2-40B4-BE49-F238E27FC236}">
                <a16:creationId xmlns:a16="http://schemas.microsoft.com/office/drawing/2014/main" id="{82CA9691-876E-4920-9C86-A292E7865DB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304E8E1-4496-44FA-B60F-0F531EB12A79}"/>
              </a:ext>
            </a:extLst>
          </p:cNvPr>
          <p:cNvSpPr>
            <a:spLocks noGrp="1"/>
          </p:cNvSpPr>
          <p:nvPr>
            <p:ph type="sldNum" sz="quarter" idx="12"/>
          </p:nvPr>
        </p:nvSpPr>
        <p:spPr/>
        <p:txBody>
          <a:bodyPr/>
          <a:lstStyle/>
          <a:p>
            <a:fld id="{18AE79EA-E90D-49BA-96DB-55BB841D3593}" type="slidenum">
              <a:rPr lang="sv-SE" smtClean="0"/>
              <a:t>‹#›</a:t>
            </a:fld>
            <a:endParaRPr lang="sv-SE"/>
          </a:p>
        </p:txBody>
      </p:sp>
    </p:spTree>
    <p:extLst>
      <p:ext uri="{BB962C8B-B14F-4D97-AF65-F5344CB8AC3E}">
        <p14:creationId xmlns:p14="http://schemas.microsoft.com/office/powerpoint/2010/main" val="183915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9EB95BA-C290-4654-9B71-6FF00E0D4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741136D-5C8E-4A1B-9280-F2030992F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ECAD518-2F06-4A01-B0D0-247C77438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15972-CFCE-4C4B-9B82-6A1A5161B3C1}" type="datetimeFigureOut">
              <a:rPr lang="sv-SE" smtClean="0"/>
              <a:t>2024-02-07</a:t>
            </a:fld>
            <a:endParaRPr lang="sv-SE"/>
          </a:p>
        </p:txBody>
      </p:sp>
      <p:sp>
        <p:nvSpPr>
          <p:cNvPr id="5" name="Platshållare för sidfot 4">
            <a:extLst>
              <a:ext uri="{FF2B5EF4-FFF2-40B4-BE49-F238E27FC236}">
                <a16:creationId xmlns:a16="http://schemas.microsoft.com/office/drawing/2014/main" id="{6A72B63C-8ED2-4A03-A226-449BD0BAF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CA35DDD-FC5B-4189-BD36-DFAC151D8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79EA-E90D-49BA-96DB-55BB841D3593}" type="slidenum">
              <a:rPr lang="sv-SE" smtClean="0"/>
              <a:t>‹#›</a:t>
            </a:fld>
            <a:endParaRPr lang="sv-SE"/>
          </a:p>
        </p:txBody>
      </p:sp>
    </p:spTree>
    <p:extLst>
      <p:ext uri="{BB962C8B-B14F-4D97-AF65-F5344CB8AC3E}">
        <p14:creationId xmlns:p14="http://schemas.microsoft.com/office/powerpoint/2010/main" val="1699680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hyperlink" Target="http://www.skelleftea.se/trainnovation/trainnovationsklustret" TargetMode="External"/><Relationship Id="rId7" Type="http://schemas.openxmlformats.org/officeDocument/2006/relationships/image" Target="../media/image6.jpeg"/><Relationship Id="rId12"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3.jpeg"/><Relationship Id="rId5" Type="http://schemas.openxmlformats.org/officeDocument/2006/relationships/image" Target="../media/image4.emf"/><Relationship Id="rId10" Type="http://schemas.openxmlformats.org/officeDocument/2006/relationships/image" Target="cid:6566af4c-891a-46da-a165-086fd7a3c663@eurprd01.prod.exchangelabs.com" TargetMode="External"/><Relationship Id="rId4" Type="http://schemas.openxmlformats.org/officeDocument/2006/relationships/hyperlink" Target="https://www.linkedin.com/company/90827040/admin/feed/posts/" TargetMode="Externa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emf"/><Relationship Id="rId3" Type="http://schemas.openxmlformats.org/officeDocument/2006/relationships/image" Target="../media/image10.jpeg"/><Relationship Id="rId7" Type="http://schemas.openxmlformats.org/officeDocument/2006/relationships/image" Target="../media/image4.emf"/><Relationship Id="rId12"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emf"/><Relationship Id="rId9" Type="http://schemas.openxmlformats.org/officeDocument/2006/relationships/image" Target="cid:6566af4c-891a-46da-a165-086fd7a3c663@eurprd01.prod.exchangelab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6D75BBF-EF6B-993A-BC53-9CE26F374D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1260" y="2507537"/>
            <a:ext cx="7749480" cy="1656691"/>
          </a:xfrm>
          <a:prstGeom prst="rect">
            <a:avLst/>
          </a:prstGeom>
        </p:spPr>
      </p:pic>
      <p:pic>
        <p:nvPicPr>
          <p:cNvPr id="8" name="Bildobjekt 7">
            <a:extLst>
              <a:ext uri="{FF2B5EF4-FFF2-40B4-BE49-F238E27FC236}">
                <a16:creationId xmlns:a16="http://schemas.microsoft.com/office/drawing/2014/main" id="{D69318A9-8841-AECF-E49D-C1E30CA1E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480" y="5898156"/>
            <a:ext cx="1511926" cy="485807"/>
          </a:xfrm>
          <a:prstGeom prst="rect">
            <a:avLst/>
          </a:prstGeom>
        </p:spPr>
      </p:pic>
    </p:spTree>
    <p:extLst>
      <p:ext uri="{BB962C8B-B14F-4D97-AF65-F5344CB8AC3E}">
        <p14:creationId xmlns:p14="http://schemas.microsoft.com/office/powerpoint/2010/main" val="100171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B366ADC-8A7F-40A8-B99D-D3129DDA7B0F}"/>
              </a:ext>
            </a:extLst>
          </p:cNvPr>
          <p:cNvSpPr>
            <a:spLocks noGrp="1"/>
          </p:cNvSpPr>
          <p:nvPr>
            <p:ph type="title"/>
          </p:nvPr>
        </p:nvSpPr>
        <p:spPr>
          <a:xfrm>
            <a:off x="1735632" y="2736110"/>
            <a:ext cx="8720736" cy="2635543"/>
          </a:xfrm>
        </p:spPr>
        <p:txBody>
          <a:bodyPr/>
          <a:lstStyle/>
          <a:p>
            <a:pPr lvl="0" algn="ctr">
              <a:lnSpc>
                <a:spcPts val="2900"/>
              </a:lnSpc>
              <a:spcBef>
                <a:spcPts val="0"/>
              </a:spcBef>
              <a:defRPr/>
            </a:pPr>
            <a:r>
              <a:rPr lang="sv-SE" sz="1800" dirty="0">
                <a:latin typeface="Open Sans Light" panose="020B0306030504020204" pitchFamily="34" charset="0"/>
                <a:ea typeface="Open Sans Light" panose="020B0306030504020204" pitchFamily="34" charset="0"/>
                <a:cs typeface="Open Sans Light" panose="020B0306030504020204" pitchFamily="34" charset="0"/>
              </a:rPr>
              <a:t>Träinnovationsklustret bildades 2018 och samlar ledande aktörer inom träbranschen för att främja regional tillväxt. Genom samarbete och högteknologisk expertis visar vi på nyskapande användningar av trä, sporrar det offentliga att bli bättre beställare och bevarar träets centrala roll i regionens utveckling.</a:t>
            </a:r>
            <a:endParaRPr lang="sv-SE" dirty="0"/>
          </a:p>
        </p:txBody>
      </p:sp>
      <p:sp>
        <p:nvSpPr>
          <p:cNvPr id="12" name="Rubrik 5">
            <a:extLst>
              <a:ext uri="{FF2B5EF4-FFF2-40B4-BE49-F238E27FC236}">
                <a16:creationId xmlns:a16="http://schemas.microsoft.com/office/drawing/2014/main" id="{DE3D8D59-DB6C-4584-AF7E-3AECA7EDF63F}"/>
              </a:ext>
            </a:extLst>
          </p:cNvPr>
          <p:cNvSpPr txBox="1">
            <a:spLocks/>
          </p:cNvSpPr>
          <p:nvPr/>
        </p:nvSpPr>
        <p:spPr>
          <a:xfrm>
            <a:off x="2816482" y="1279568"/>
            <a:ext cx="6559036" cy="1519074"/>
          </a:xfrm>
          <a:prstGeom prst="rect">
            <a:avLst/>
          </a:prstGeom>
        </p:spPr>
        <p:txBody>
          <a:bodyPr vert="horz" lIns="91440" tIns="45720" rIns="91440" bIns="45720" rtlCol="0" anchor="t">
            <a:noAutofit/>
          </a:bodyPr>
          <a:lstStyle>
            <a:lvl1pPr algn="l" defTabSz="457200" rtl="0" eaLnBrk="1" latinLnBrk="0" hangingPunct="1">
              <a:spcBef>
                <a:spcPct val="0"/>
              </a:spcBef>
              <a:buNone/>
              <a:defRPr sz="3000" kern="1200" baseline="0">
                <a:solidFill>
                  <a:srgbClr val="FFFFFF"/>
                </a:solidFill>
                <a:latin typeface="Open Sans Extrabold"/>
                <a:ea typeface="+mj-ea"/>
                <a:cs typeface="Open Sans Extra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Regional kunskaps-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och samarbetsplattform</a:t>
            </a:r>
            <a:br>
              <a:rPr kumimoji="0" lang="sv-SE" sz="3600" b="1" i="0" u="none" strike="noStrike" kern="1200" cap="none" spc="0" normalizeH="0" baseline="0" noProof="0" dirty="0">
                <a:ln>
                  <a:noFill/>
                </a:ln>
                <a:solidFill>
                  <a:srgbClr val="000000"/>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br>
            <a:r>
              <a:rPr kumimoji="0" lang="sv-SE" sz="3600" b="1" i="0" u="none" strike="noStrike" kern="1200" cap="none" spc="0" normalizeH="0" baseline="0" noProof="0" dirty="0">
                <a:ln>
                  <a:noFill/>
                </a:ln>
                <a:solidFill>
                  <a:srgbClr val="000000"/>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som skapar värde</a:t>
            </a:r>
          </a:p>
        </p:txBody>
      </p:sp>
      <p:pic>
        <p:nvPicPr>
          <p:cNvPr id="4" name="Bildobjekt 3">
            <a:extLst>
              <a:ext uri="{FF2B5EF4-FFF2-40B4-BE49-F238E27FC236}">
                <a16:creationId xmlns:a16="http://schemas.microsoft.com/office/drawing/2014/main" id="{972B9772-D53A-C015-306E-05D2448A7C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1869" y="5923223"/>
            <a:ext cx="2155197" cy="460740"/>
          </a:xfrm>
          <a:prstGeom prst="rect">
            <a:avLst/>
          </a:prstGeom>
        </p:spPr>
      </p:pic>
      <p:pic>
        <p:nvPicPr>
          <p:cNvPr id="5" name="Bildobjekt 4">
            <a:extLst>
              <a:ext uri="{FF2B5EF4-FFF2-40B4-BE49-F238E27FC236}">
                <a16:creationId xmlns:a16="http://schemas.microsoft.com/office/drawing/2014/main" id="{EC22DF2F-02B3-8140-6015-B9BDB52431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480" y="5898156"/>
            <a:ext cx="1511926" cy="485807"/>
          </a:xfrm>
          <a:prstGeom prst="rect">
            <a:avLst/>
          </a:prstGeom>
        </p:spPr>
      </p:pic>
    </p:spTree>
    <p:extLst>
      <p:ext uri="{BB962C8B-B14F-4D97-AF65-F5344CB8AC3E}">
        <p14:creationId xmlns:p14="http://schemas.microsoft.com/office/powerpoint/2010/main" val="314187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0519A64-8EF5-FD40-8DA6-613848D9F6E2}"/>
              </a:ext>
            </a:extLst>
          </p:cNvPr>
          <p:cNvSpPr/>
          <p:nvPr/>
        </p:nvSpPr>
        <p:spPr>
          <a:xfrm>
            <a:off x="9245600" y="5636873"/>
            <a:ext cx="2607733" cy="9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D505FAC7-B938-634C-AF2F-7FBA260052FB}"/>
              </a:ext>
            </a:extLst>
          </p:cNvPr>
          <p:cNvSpPr txBox="1"/>
          <p:nvPr/>
        </p:nvSpPr>
        <p:spPr>
          <a:xfrm>
            <a:off x="1573376" y="521067"/>
            <a:ext cx="894791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100" b="1" i="0" u="none" strike="noStrike" kern="1200" cap="none" spc="0" normalizeH="0" baseline="0" noProof="0" dirty="0">
                <a:ln>
                  <a:noFill/>
                </a:ln>
                <a:solidFill>
                  <a:srgbClr val="000000"/>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Träinnovationsklustret </a:t>
            </a:r>
            <a:r>
              <a:rPr kumimoji="0" lang="sv-SE" sz="21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regional samverkans-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och kunskapsplattform som skapar värde</a:t>
            </a:r>
            <a:r>
              <a:rPr kumimoji="0" lang="sv-SE" sz="2100" b="1" i="0" u="none" strike="noStrike" kern="1200" cap="none" spc="0" normalizeH="0" baseline="0" noProof="0" dirty="0">
                <a:ln>
                  <a:noFill/>
                </a:ln>
                <a:solidFill>
                  <a:srgbClr val="000000"/>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 </a:t>
            </a:r>
          </a:p>
        </p:txBody>
      </p:sp>
      <p:sp>
        <p:nvSpPr>
          <p:cNvPr id="36" name="textruta 35">
            <a:extLst>
              <a:ext uri="{FF2B5EF4-FFF2-40B4-BE49-F238E27FC236}">
                <a16:creationId xmlns:a16="http://schemas.microsoft.com/office/drawing/2014/main" id="{D8ED46BF-8D64-C248-89AD-975BFD92EE28}"/>
              </a:ext>
            </a:extLst>
          </p:cNvPr>
          <p:cNvSpPr txBox="1"/>
          <p:nvPr/>
        </p:nvSpPr>
        <p:spPr>
          <a:xfrm>
            <a:off x="295811" y="6004175"/>
            <a:ext cx="6206611" cy="44198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4D7579"/>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www.skelleftea.se/trainnovation/trainnovationsklustret</a:t>
            </a:r>
            <a:endParaRPr kumimoji="0" lang="sv-SE" sz="800" b="0" i="0" u="none" strike="noStrike" kern="1200" cap="none" spc="0" normalizeH="0" baseline="0" noProof="0" dirty="0">
              <a:ln>
                <a:noFill/>
              </a:ln>
              <a:solidFill>
                <a:srgbClr val="4D7579"/>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4D7579"/>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https://www.linkedin.com/company/90827040/admin/feed/posts</a:t>
            </a:r>
            <a:endParaRPr kumimoji="0" lang="sv-SE" sz="800" b="0" i="0" u="none" strike="noStrike" kern="1200" cap="none" spc="0" normalizeH="0" baseline="0" noProof="0" dirty="0">
              <a:ln>
                <a:noFill/>
              </a:ln>
              <a:solidFill>
                <a:srgbClr val="4D7579"/>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7" name="Rektangel 56">
            <a:extLst>
              <a:ext uri="{FF2B5EF4-FFF2-40B4-BE49-F238E27FC236}">
                <a16:creationId xmlns:a16="http://schemas.microsoft.com/office/drawing/2014/main" id="{82BEA8D2-9D0C-6240-9251-66945B88382A}"/>
              </a:ext>
            </a:extLst>
          </p:cNvPr>
          <p:cNvSpPr/>
          <p:nvPr/>
        </p:nvSpPr>
        <p:spPr>
          <a:xfrm>
            <a:off x="4279634" y="2099540"/>
            <a:ext cx="1770009" cy="35626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ktangel 57">
            <a:extLst>
              <a:ext uri="{FF2B5EF4-FFF2-40B4-BE49-F238E27FC236}">
                <a16:creationId xmlns:a16="http://schemas.microsoft.com/office/drawing/2014/main" id="{A2E8875F-66DA-7B42-8971-56EA3CF47182}"/>
              </a:ext>
            </a:extLst>
          </p:cNvPr>
          <p:cNvSpPr/>
          <p:nvPr/>
        </p:nvSpPr>
        <p:spPr>
          <a:xfrm>
            <a:off x="734065" y="2099796"/>
            <a:ext cx="1770009" cy="35804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ktangel 63">
            <a:extLst>
              <a:ext uri="{FF2B5EF4-FFF2-40B4-BE49-F238E27FC236}">
                <a16:creationId xmlns:a16="http://schemas.microsoft.com/office/drawing/2014/main" id="{3910DEC5-CA1C-8E41-83B3-2CB2979967A1}"/>
              </a:ext>
            </a:extLst>
          </p:cNvPr>
          <p:cNvSpPr/>
          <p:nvPr/>
        </p:nvSpPr>
        <p:spPr>
          <a:xfrm>
            <a:off x="7839963" y="2099540"/>
            <a:ext cx="1770009" cy="35626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ktangel 34">
            <a:extLst>
              <a:ext uri="{FF2B5EF4-FFF2-40B4-BE49-F238E27FC236}">
                <a16:creationId xmlns:a16="http://schemas.microsoft.com/office/drawing/2014/main" id="{835143A0-C9E9-5340-9A62-04F52FABA93D}"/>
              </a:ext>
            </a:extLst>
          </p:cNvPr>
          <p:cNvSpPr/>
          <p:nvPr/>
        </p:nvSpPr>
        <p:spPr>
          <a:xfrm>
            <a:off x="734065" y="1506751"/>
            <a:ext cx="10639027" cy="418288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Rak 24">
            <a:extLst>
              <a:ext uri="{FF2B5EF4-FFF2-40B4-BE49-F238E27FC236}">
                <a16:creationId xmlns:a16="http://schemas.microsoft.com/office/drawing/2014/main" id="{7A0FCA2C-8636-B64E-9769-D2FEB8801BDB}"/>
              </a:ext>
            </a:extLst>
          </p:cNvPr>
          <p:cNvCxnSpPr>
            <a:cxnSpLocks/>
            <a:stCxn id="35" idx="0"/>
            <a:endCxn id="35" idx="2"/>
          </p:cNvCxnSpPr>
          <p:nvPr/>
        </p:nvCxnSpPr>
        <p:spPr>
          <a:xfrm>
            <a:off x="6053579" y="1506751"/>
            <a:ext cx="0" cy="41828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 name="Grupp 6">
            <a:extLst>
              <a:ext uri="{FF2B5EF4-FFF2-40B4-BE49-F238E27FC236}">
                <a16:creationId xmlns:a16="http://schemas.microsoft.com/office/drawing/2014/main" id="{760A535A-8B39-AE46-8C9D-1514FA51E740}"/>
              </a:ext>
            </a:extLst>
          </p:cNvPr>
          <p:cNvGrpSpPr/>
          <p:nvPr/>
        </p:nvGrpSpPr>
        <p:grpSpPr>
          <a:xfrm>
            <a:off x="2497514" y="1515522"/>
            <a:ext cx="7113182" cy="4182881"/>
            <a:chOff x="2540000" y="1332836"/>
            <a:chExt cx="7113182" cy="5256038"/>
          </a:xfrm>
        </p:grpSpPr>
        <p:cxnSp>
          <p:nvCxnSpPr>
            <p:cNvPr id="18" name="Rak 17">
              <a:extLst>
                <a:ext uri="{FF2B5EF4-FFF2-40B4-BE49-F238E27FC236}">
                  <a16:creationId xmlns:a16="http://schemas.microsoft.com/office/drawing/2014/main" id="{6125D7D9-BC70-B84B-ACB0-78546D28CB35}"/>
                </a:ext>
              </a:extLst>
            </p:cNvPr>
            <p:cNvCxnSpPr>
              <a:cxnSpLocks/>
            </p:cNvCxnSpPr>
            <p:nvPr/>
          </p:nvCxnSpPr>
          <p:spPr>
            <a:xfrm>
              <a:off x="2540000" y="1332836"/>
              <a:ext cx="5894" cy="5236626"/>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EF000E66-2DC3-EE44-9AD7-B175BA7221A5}"/>
                </a:ext>
              </a:extLst>
            </p:cNvPr>
            <p:cNvCxnSpPr>
              <a:cxnSpLocks/>
            </p:cNvCxnSpPr>
            <p:nvPr/>
          </p:nvCxnSpPr>
          <p:spPr>
            <a:xfrm>
              <a:off x="4318295" y="1332836"/>
              <a:ext cx="3160" cy="525603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25411800-99C6-0344-B12A-75E7CFE2C39D}"/>
                </a:ext>
              </a:extLst>
            </p:cNvPr>
            <p:cNvCxnSpPr>
              <a:cxnSpLocks/>
            </p:cNvCxnSpPr>
            <p:nvPr/>
          </p:nvCxnSpPr>
          <p:spPr>
            <a:xfrm>
              <a:off x="7874887" y="1332836"/>
              <a:ext cx="6895" cy="525603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2F3A8810-1BCB-714A-BC4E-ED51C1B606C7}"/>
                </a:ext>
              </a:extLst>
            </p:cNvPr>
            <p:cNvCxnSpPr>
              <a:cxnSpLocks/>
            </p:cNvCxnSpPr>
            <p:nvPr/>
          </p:nvCxnSpPr>
          <p:spPr>
            <a:xfrm>
              <a:off x="9653182" y="1332836"/>
              <a:ext cx="0" cy="5236626"/>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8" name="textruta 37">
            <a:extLst>
              <a:ext uri="{FF2B5EF4-FFF2-40B4-BE49-F238E27FC236}">
                <a16:creationId xmlns:a16="http://schemas.microsoft.com/office/drawing/2014/main" id="{D7AA8901-1363-6853-0A89-45F29761DC39}"/>
              </a:ext>
            </a:extLst>
          </p:cNvPr>
          <p:cNvSpPr txBox="1"/>
          <p:nvPr/>
        </p:nvSpPr>
        <p:spPr>
          <a:xfrm>
            <a:off x="818032" y="2156756"/>
            <a:ext cx="1738361" cy="3316292"/>
          </a:xfrm>
          <a:prstGeom prst="rect">
            <a:avLst/>
          </a:prstGeom>
          <a:noFill/>
        </p:spPr>
        <p:txBody>
          <a:bodyPr wrap="square" rtlCol="0">
            <a:spAutoFit/>
          </a:bodyPr>
          <a:lstStyle/>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Skellefteå kommun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leder samordningen av Träinnovations-klustret, som förenar företag med forskning, utveckling, utbildning och testverksamhet, samt främjar hållbar upphandling. </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 operativa verksamheten inom hållbart </a:t>
            </a:r>
            <a:r>
              <a:rPr kumimoji="0" lang="sv-SE" sz="7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träbyggande</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från Skellefteå kommun syftar till att främja en stabil utveckling och kunskapsdelning genom sam-arbete med lokala, nationella och internationella intressenter. </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 tar ansvar för att driva framåt inom träbyggandet och belysa de möjligheter som trä erbjuder för ett mer klimatsmart byggande.</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Britt-Inger Brisadotter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är </a:t>
            </a:r>
            <a:r>
              <a:rPr kumimoji="0" lang="sv-SE" sz="7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utvecklingsstrateg</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inom hållbart </a:t>
            </a:r>
            <a:r>
              <a:rPr kumimoji="0" lang="sv-SE" sz="7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träbyggande</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och samordnare för Träinnovationsklustret.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950" b="0" i="0" u="none" strike="noStrike" kern="1200" cap="none" spc="0" normalizeH="0" baseline="0" noProof="0" dirty="0">
              <a:ln>
                <a:noFill/>
              </a:ln>
              <a:solidFill>
                <a:prstClr val="black"/>
              </a:solidFill>
              <a:effectLst/>
              <a:uLnTx/>
              <a:uFillTx/>
              <a:latin typeface="Arial" panose="020B0604020202020204" pitchFamily="34" charset="0"/>
              <a:ea typeface="Inter" panose="020B0502030000000004" pitchFamily="34" charset="0"/>
              <a:cs typeface="Arial" panose="020B0604020202020204" pitchFamily="34" charset="0"/>
            </a:endParaRPr>
          </a:p>
        </p:txBody>
      </p:sp>
      <p:pic>
        <p:nvPicPr>
          <p:cNvPr id="29" name="Bildobjekt 28">
            <a:extLst>
              <a:ext uri="{FF2B5EF4-FFF2-40B4-BE49-F238E27FC236}">
                <a16:creationId xmlns:a16="http://schemas.microsoft.com/office/drawing/2014/main" id="{825D68E6-AA43-254C-A10E-945BB018FB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7879" y="1684492"/>
            <a:ext cx="807388" cy="259428"/>
          </a:xfrm>
          <a:prstGeom prst="rect">
            <a:avLst/>
          </a:prstGeom>
        </p:spPr>
      </p:pic>
      <p:cxnSp>
        <p:nvCxnSpPr>
          <p:cNvPr id="52" name="Rak 51">
            <a:extLst>
              <a:ext uri="{FF2B5EF4-FFF2-40B4-BE49-F238E27FC236}">
                <a16:creationId xmlns:a16="http://schemas.microsoft.com/office/drawing/2014/main" id="{DC010D18-ED7A-6D46-851B-98AE996D94A7}"/>
              </a:ext>
            </a:extLst>
          </p:cNvPr>
          <p:cNvCxnSpPr>
            <a:cxnSpLocks/>
          </p:cNvCxnSpPr>
          <p:nvPr/>
        </p:nvCxnSpPr>
        <p:spPr>
          <a:xfrm flipH="1">
            <a:off x="735266" y="2099542"/>
            <a:ext cx="1063782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28" name="Picture 7">
            <a:extLst>
              <a:ext uri="{FF2B5EF4-FFF2-40B4-BE49-F238E27FC236}">
                <a16:creationId xmlns:a16="http://schemas.microsoft.com/office/drawing/2014/main" id="{13A6D909-2E33-0D4F-A646-D8C6F0C9E8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2035" y="1608707"/>
            <a:ext cx="510140" cy="364386"/>
          </a:xfrm>
          <a:prstGeom prst="rect">
            <a:avLst/>
          </a:prstGeom>
        </p:spPr>
      </p:pic>
      <p:sp>
        <p:nvSpPr>
          <p:cNvPr id="37" name="textruta 36">
            <a:extLst>
              <a:ext uri="{FF2B5EF4-FFF2-40B4-BE49-F238E27FC236}">
                <a16:creationId xmlns:a16="http://schemas.microsoft.com/office/drawing/2014/main" id="{9C906AB5-6894-784B-8110-ED4EDC242053}"/>
              </a:ext>
            </a:extLst>
          </p:cNvPr>
          <p:cNvSpPr txBox="1"/>
          <p:nvPr/>
        </p:nvSpPr>
        <p:spPr>
          <a:xfrm>
            <a:off x="4362756" y="2202463"/>
            <a:ext cx="1580047" cy="1367490"/>
          </a:xfrm>
          <a:prstGeom prst="rect">
            <a:avLst/>
          </a:prstGeom>
          <a:noFill/>
        </p:spPr>
        <p:txBody>
          <a:bodyPr wrap="square" rtlCol="0">
            <a:spAutoFit/>
          </a:bodyPr>
          <a:lstStyle/>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Stiftelsen </a:t>
            </a:r>
            <a:r>
              <a:rPr kumimoji="0" lang="sv-SE" sz="75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Träenigheten</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är en stiftelse  vars ändamål är att stödja forskning, utveckling och utbildning vid Campus Skellefteå för att främja innovation, nytänkande och nå ökad tillväxt inom regionens träsektor. </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Dan Magnusson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är ordförande.</a:t>
            </a:r>
          </a:p>
        </p:txBody>
      </p:sp>
      <p:pic>
        <p:nvPicPr>
          <p:cNvPr id="32" name="Picture 2" descr="cid:35D2991D-CAFA-4D71-AB21-22853186E883">
            <a:extLst>
              <a:ext uri="{FF2B5EF4-FFF2-40B4-BE49-F238E27FC236}">
                <a16:creationId xmlns:a16="http://schemas.microsoft.com/office/drawing/2014/main" id="{10FB66D8-CA66-5F46-A532-05FCAED488B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19936" y="1608707"/>
            <a:ext cx="357379" cy="42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ruta 39">
            <a:extLst>
              <a:ext uri="{FF2B5EF4-FFF2-40B4-BE49-F238E27FC236}">
                <a16:creationId xmlns:a16="http://schemas.microsoft.com/office/drawing/2014/main" id="{CD165A63-0A2E-B6A8-C16B-433914D0B895}"/>
              </a:ext>
            </a:extLst>
          </p:cNvPr>
          <p:cNvSpPr txBox="1"/>
          <p:nvPr/>
        </p:nvSpPr>
        <p:spPr>
          <a:xfrm>
            <a:off x="2575017" y="2202463"/>
            <a:ext cx="1660808" cy="2649893"/>
          </a:xfrm>
          <a:prstGeom prst="rect">
            <a:avLst/>
          </a:prstGeom>
          <a:noFill/>
        </p:spPr>
        <p:txBody>
          <a:bodyPr wrap="square" rtlCol="0">
            <a:spAutoFit/>
          </a:bodyPr>
          <a:lstStyle/>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Träbransch Norr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är ett utvecklingsbolag som ägs av SME-träföretagen i Västerbotten.</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Träbransch Norrs uppdrag är att driva affärsutveckling och innovation för träföretagen från råvara till färdig produkt. </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Verksamheten är inriktad på samverkan mellan träföretagen och öka träförädlingen, utveckla produkter som stärker konkurrenskraften, stödjer hållbarhetsutvecklingen och cirkuläret för såväl företag som samhället i stort. </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Lena Drugge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är verksamhetsledare.</a:t>
            </a:r>
          </a:p>
        </p:txBody>
      </p:sp>
      <p:pic>
        <p:nvPicPr>
          <p:cNvPr id="33" name="Picture 6">
            <a:extLst>
              <a:ext uri="{FF2B5EF4-FFF2-40B4-BE49-F238E27FC236}">
                <a16:creationId xmlns:a16="http://schemas.microsoft.com/office/drawing/2014/main" id="{47BFDDCB-6DA2-CF4D-A1E4-63C41AA74AE9}"/>
              </a:ext>
            </a:extLst>
          </p:cNvPr>
          <p:cNvPicPr/>
          <p:nvPr/>
        </p:nvPicPr>
        <p:blipFill>
          <a:blip r:embed="rId8" cstate="screen">
            <a:extLst>
              <a:ext uri="{28A0092B-C50C-407E-A947-70E740481C1C}">
                <a14:useLocalDpi xmlns:a14="http://schemas.microsoft.com/office/drawing/2010/main"/>
              </a:ext>
            </a:extLst>
          </a:blip>
          <a:stretch>
            <a:fillRect/>
          </a:stretch>
        </p:blipFill>
        <p:spPr>
          <a:xfrm>
            <a:off x="10077189" y="1673444"/>
            <a:ext cx="853211" cy="307668"/>
          </a:xfrm>
          <a:prstGeom prst="rect">
            <a:avLst/>
          </a:prstGeom>
        </p:spPr>
      </p:pic>
      <p:sp>
        <p:nvSpPr>
          <p:cNvPr id="41" name="textruta 40">
            <a:extLst>
              <a:ext uri="{FF2B5EF4-FFF2-40B4-BE49-F238E27FC236}">
                <a16:creationId xmlns:a16="http://schemas.microsoft.com/office/drawing/2014/main" id="{0A18A98E-17B9-66D8-0EC5-F0064F24C496}"/>
              </a:ext>
            </a:extLst>
          </p:cNvPr>
          <p:cNvSpPr txBox="1"/>
          <p:nvPr/>
        </p:nvSpPr>
        <p:spPr>
          <a:xfrm>
            <a:off x="9697372" y="2202463"/>
            <a:ext cx="1573224" cy="3206006"/>
          </a:xfrm>
          <a:prstGeom prst="rect">
            <a:avLst/>
          </a:prstGeom>
          <a:noFill/>
        </p:spPr>
        <p:txBody>
          <a:bodyPr wrap="square" rtlCol="0">
            <a:spAutoFit/>
          </a:bodyPr>
          <a:lstStyle/>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TräCentrum</a:t>
            </a:r>
            <a:r>
              <a:rPr kumimoji="0" lang="sv-SE" sz="7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Norr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är en centrumbildning vid Luleå tekniska universitet. </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TräCentrum</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Norrs uppdrag är att genom tillämpad forskning</a:t>
            </a: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och innovation optimera trävärdekedjan från skog till färdig produkt på ett så hållbart sätt som möjligt.</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TräCentrum</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Norrs verksamhet är inriktad på samverkan</a:t>
            </a: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mellan industri och akademi för att skapa kunskap, produkter och tjänster för ökad hållbarhet, stärkt konkurrenskraft och</a:t>
            </a: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cirkularitet</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 fokus</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Bror Sundqvist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är</a:t>
            </a:r>
            <a:b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verksamhetsledare.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950" b="0" i="0" u="none" strike="noStrike" kern="1200" cap="none" spc="0" normalizeH="0" baseline="0" noProof="0" dirty="0">
              <a:ln>
                <a:noFill/>
              </a:ln>
              <a:solidFill>
                <a:prstClr val="black"/>
              </a:solidFill>
              <a:effectLst/>
              <a:uLnTx/>
              <a:uFillTx/>
              <a:latin typeface="Arial" panose="020B0604020202020204" pitchFamily="34" charset="0"/>
              <a:ea typeface="Inter" panose="020B05020300000000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950" b="0" i="0" u="none" strike="noStrike" kern="1200" cap="none" spc="0" normalizeH="0" baseline="0" noProof="0" dirty="0">
              <a:ln>
                <a:noFill/>
              </a:ln>
              <a:solidFill>
                <a:prstClr val="black"/>
              </a:solidFill>
              <a:effectLst/>
              <a:uLnTx/>
              <a:uFillTx/>
              <a:latin typeface="Arial" panose="020B0604020202020204" pitchFamily="34" charset="0"/>
              <a:ea typeface="Inter" panose="020B0502030000000004" pitchFamily="34" charset="0"/>
              <a:cs typeface="Arial" panose="020B0604020202020204" pitchFamily="34" charset="0"/>
            </a:endParaRPr>
          </a:p>
        </p:txBody>
      </p:sp>
      <p:pic>
        <p:nvPicPr>
          <p:cNvPr id="34" name="Bildobjekt 33" descr="cid:6566af4c-891a-46da-a165-086fd7a3c663@eurprd01.prod.exchangelabs.com">
            <a:extLst>
              <a:ext uri="{FF2B5EF4-FFF2-40B4-BE49-F238E27FC236}">
                <a16:creationId xmlns:a16="http://schemas.microsoft.com/office/drawing/2014/main" id="{2A017CEA-C1D1-F64C-A6FF-39AE9E55491B}"/>
              </a:ext>
            </a:extLst>
          </p:cNvPr>
          <p:cNvPicPr/>
          <p:nvPr/>
        </p:nvPicPr>
        <p:blipFill>
          <a:blip r:embed="rId9" r:link="rId10" cstate="screen">
            <a:extLst>
              <a:ext uri="{28A0092B-C50C-407E-A947-70E740481C1C}">
                <a14:useLocalDpi xmlns:a14="http://schemas.microsoft.com/office/drawing/2010/main"/>
              </a:ext>
            </a:extLst>
          </a:blip>
          <a:srcRect/>
          <a:stretch>
            <a:fillRect/>
          </a:stretch>
        </p:blipFill>
        <p:spPr bwMode="auto">
          <a:xfrm>
            <a:off x="8377881" y="1621221"/>
            <a:ext cx="680682" cy="402086"/>
          </a:xfrm>
          <a:prstGeom prst="rect">
            <a:avLst/>
          </a:prstGeom>
          <a:noFill/>
          <a:ln>
            <a:noFill/>
          </a:ln>
        </p:spPr>
      </p:pic>
      <p:sp>
        <p:nvSpPr>
          <p:cNvPr id="42" name="textruta 41">
            <a:extLst>
              <a:ext uri="{FF2B5EF4-FFF2-40B4-BE49-F238E27FC236}">
                <a16:creationId xmlns:a16="http://schemas.microsoft.com/office/drawing/2014/main" id="{B805B731-8836-6CB2-F93F-8FA2DE3E37A3}"/>
              </a:ext>
            </a:extLst>
          </p:cNvPr>
          <p:cNvSpPr txBox="1"/>
          <p:nvPr/>
        </p:nvSpPr>
        <p:spPr>
          <a:xfrm>
            <a:off x="7892282" y="2202463"/>
            <a:ext cx="1606915" cy="2546851"/>
          </a:xfrm>
          <a:prstGeom prst="rect">
            <a:avLst/>
          </a:prstGeom>
          <a:noFill/>
        </p:spPr>
        <p:txBody>
          <a:bodyPr wrap="square" rtlCol="0">
            <a:spAutoFit/>
          </a:bodyPr>
          <a:lstStyle/>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 Avdelningen för </a:t>
            </a:r>
            <a:r>
              <a:rPr kumimoji="0" lang="sv-SE" sz="7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LTU träteknik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utgår vi från den trämekaniska industrins behov, och bedriver forskning och utbildning i hela trävärdekedjan från den färdiga träprodukten tillbaka till skogen. Träteknik vid Luleå tekniska universitet i Skellefteå är Sveriges centrum för träteknisk forskning och utbildning.</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Professor Dick Sandberg </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är ämnesföreträdare för Träteknik-avdelningen vid institutionen för Teknikvetenskap och Matematik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950" b="0" i="0" u="none" strike="noStrike" kern="1200" cap="none" spc="0" normalizeH="0" baseline="0" noProof="0" dirty="0">
              <a:ln>
                <a:noFill/>
              </a:ln>
              <a:solidFill>
                <a:prstClr val="black"/>
              </a:solidFill>
              <a:effectLst/>
              <a:uLnTx/>
              <a:uFillTx/>
              <a:latin typeface="Arial" panose="020B0604020202020204" pitchFamily="34" charset="0"/>
              <a:ea typeface="Inter" panose="020B05020300000000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CF9676CC-CCF3-0E55-FDD9-DA6E0186ECE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61869" y="5923223"/>
            <a:ext cx="2155197" cy="460740"/>
          </a:xfrm>
          <a:prstGeom prst="rect">
            <a:avLst/>
          </a:prstGeom>
        </p:spPr>
      </p:pic>
      <p:pic>
        <p:nvPicPr>
          <p:cNvPr id="8" name="Bildobjekt 7">
            <a:extLst>
              <a:ext uri="{FF2B5EF4-FFF2-40B4-BE49-F238E27FC236}">
                <a16:creationId xmlns:a16="http://schemas.microsoft.com/office/drawing/2014/main" id="{CCF14246-6D66-9F8B-5C77-20D9EBF9A6A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90480" y="5898156"/>
            <a:ext cx="1511926" cy="485807"/>
          </a:xfrm>
          <a:prstGeom prst="rect">
            <a:avLst/>
          </a:prstGeom>
        </p:spPr>
      </p:pic>
      <p:sp>
        <p:nvSpPr>
          <p:cNvPr id="39" name="textruta 38">
            <a:extLst>
              <a:ext uri="{FF2B5EF4-FFF2-40B4-BE49-F238E27FC236}">
                <a16:creationId xmlns:a16="http://schemas.microsoft.com/office/drawing/2014/main" id="{997B6BD0-94D1-8AAA-BFC4-965E341C6BCE}"/>
              </a:ext>
            </a:extLst>
          </p:cNvPr>
          <p:cNvSpPr txBox="1"/>
          <p:nvPr/>
        </p:nvSpPr>
        <p:spPr>
          <a:xfrm>
            <a:off x="6158347" y="2202463"/>
            <a:ext cx="1594941" cy="3421449"/>
          </a:xfrm>
          <a:prstGeom prst="rect">
            <a:avLst/>
          </a:prstGeom>
          <a:noFill/>
        </p:spPr>
        <p:txBody>
          <a:bodyPr wrap="square" rtlCol="0">
            <a:spAutoFit/>
          </a:bodyPr>
          <a:lstStyle/>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RISE</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är Sveriges forsknings-institut och innovationspartner. I internationell samverkan med företag, akademi och offentlig sektor bidrar vi till ett konkurrenskraftigt näringsliv och ett hållbart samhälle. RISE har forskning i hela </a:t>
            </a:r>
            <a:r>
              <a:rPr kumimoji="0" lang="sv-SE" sz="7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trävärde</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-kedjan.</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Träteknik i Skellefteå driver utvecklingen mot  cirkulära och industriella processer för ett klimatsmart och hållbart </a:t>
            </a:r>
            <a:r>
              <a:rPr kumimoji="0" lang="sv-SE" sz="7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träbyggande</a:t>
            </a:r>
            <a:r>
              <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RISE genomför tillämpad forskning  och utveckling som uppdrag och genom projekt. Testbädd finns för verifiering av utvecklings-provningar och test av innovativa idéer.</a:t>
            </a: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r>
              <a:rPr kumimoji="0" lang="sv-SE" sz="75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Karin Sandberg </a:t>
            </a:r>
            <a:r>
              <a:rPr kumimoji="0" lang="sv-SE" sz="75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är Senior forskare.</a:t>
            </a:r>
            <a:endParaRPr kumimoji="0" lang="sv-SE"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 name="Bildobjekt 10" descr="En bild som visar Teckensnitt, Grafik, skärmbild, svart&#10;&#10;Automatiskt genererad beskrivning">
            <a:extLst>
              <a:ext uri="{FF2B5EF4-FFF2-40B4-BE49-F238E27FC236}">
                <a16:creationId xmlns:a16="http://schemas.microsoft.com/office/drawing/2014/main" id="{248A7E5A-50E5-5AF4-C618-8770E1CFB3D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59373" y="1420938"/>
            <a:ext cx="723258" cy="808168"/>
          </a:xfrm>
          <a:prstGeom prst="rect">
            <a:avLst/>
          </a:prstGeom>
        </p:spPr>
      </p:pic>
    </p:spTree>
    <p:extLst>
      <p:ext uri="{BB962C8B-B14F-4D97-AF65-F5344CB8AC3E}">
        <p14:creationId xmlns:p14="http://schemas.microsoft.com/office/powerpoint/2010/main" val="302729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0519A64-8EF5-FD40-8DA6-613848D9F6E2}"/>
              </a:ext>
            </a:extLst>
          </p:cNvPr>
          <p:cNvSpPr/>
          <p:nvPr/>
        </p:nvSpPr>
        <p:spPr>
          <a:xfrm>
            <a:off x="9245600" y="5636873"/>
            <a:ext cx="2607733" cy="9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ruta 82">
            <a:extLst>
              <a:ext uri="{FF2B5EF4-FFF2-40B4-BE49-F238E27FC236}">
                <a16:creationId xmlns:a16="http://schemas.microsoft.com/office/drawing/2014/main" id="{15A76F69-D0D3-C2FA-4C70-698BA9520CA0}"/>
              </a:ext>
            </a:extLst>
          </p:cNvPr>
          <p:cNvSpPr txBox="1"/>
          <p:nvPr/>
        </p:nvSpPr>
        <p:spPr>
          <a:xfrm>
            <a:off x="731547" y="2160036"/>
            <a:ext cx="3205264" cy="883447"/>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sv-SE" sz="15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Så här jobbar vi </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sv-SE" sz="15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Så här hänger det ihop</a:t>
            </a:r>
            <a:br>
              <a:rPr kumimoji="0" lang="sv-SE" sz="15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sv-SE" sz="15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Så här skapar vi värde</a:t>
            </a:r>
            <a:endParaRPr kumimoji="0" lang="sv-SE"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6" name="Grupp 5">
            <a:extLst>
              <a:ext uri="{FF2B5EF4-FFF2-40B4-BE49-F238E27FC236}">
                <a16:creationId xmlns:a16="http://schemas.microsoft.com/office/drawing/2014/main" id="{5AD29309-7062-9FF7-92B4-0C626A707477}"/>
              </a:ext>
            </a:extLst>
          </p:cNvPr>
          <p:cNvGrpSpPr/>
          <p:nvPr/>
        </p:nvGrpSpPr>
        <p:grpSpPr>
          <a:xfrm>
            <a:off x="6372585" y="417695"/>
            <a:ext cx="4620213" cy="5044866"/>
            <a:chOff x="6345524" y="184818"/>
            <a:chExt cx="4898209" cy="5348413"/>
          </a:xfrm>
        </p:grpSpPr>
        <p:pic>
          <p:nvPicPr>
            <p:cNvPr id="16" name="Bildobjekt 15" descr="En bild som visar öronpropp, design&#10;&#10;Automatiskt genererad beskrivning med låg exakthet">
              <a:extLst>
                <a:ext uri="{FF2B5EF4-FFF2-40B4-BE49-F238E27FC236}">
                  <a16:creationId xmlns:a16="http://schemas.microsoft.com/office/drawing/2014/main" id="{FA6051B3-94A3-737C-9E98-F465DC52BD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5524" y="184818"/>
              <a:ext cx="4898209" cy="5348413"/>
            </a:xfrm>
            <a:prstGeom prst="rect">
              <a:avLst/>
            </a:prstGeom>
          </p:spPr>
        </p:pic>
        <p:pic>
          <p:nvPicPr>
            <p:cNvPr id="7" name="Bildobjekt 6">
              <a:extLst>
                <a:ext uri="{FF2B5EF4-FFF2-40B4-BE49-F238E27FC236}">
                  <a16:creationId xmlns:a16="http://schemas.microsoft.com/office/drawing/2014/main" id="{110FBAFB-32F3-86A3-072F-056978D453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7127">
              <a:off x="9115667" y="2488274"/>
              <a:ext cx="253406" cy="320636"/>
            </a:xfrm>
            <a:prstGeom prst="rect">
              <a:avLst/>
            </a:prstGeom>
          </p:spPr>
        </p:pic>
      </p:grpSp>
      <p:sp>
        <p:nvSpPr>
          <p:cNvPr id="4" name="textruta 3">
            <a:extLst>
              <a:ext uri="{FF2B5EF4-FFF2-40B4-BE49-F238E27FC236}">
                <a16:creationId xmlns:a16="http://schemas.microsoft.com/office/drawing/2014/main" id="{5E0C0CB9-8071-714E-857E-F8EC6CDA5A0E}"/>
              </a:ext>
            </a:extLst>
          </p:cNvPr>
          <p:cNvSpPr txBox="1"/>
          <p:nvPr/>
        </p:nvSpPr>
        <p:spPr>
          <a:xfrm>
            <a:off x="731547" y="3301455"/>
            <a:ext cx="3205264" cy="327975"/>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SAMARBETSPARTNERS:</a:t>
            </a:r>
            <a:endParaRPr kumimoji="0" lang="sv-S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DEEDE28F-61AC-99DB-CA63-5664EA19157E}"/>
              </a:ext>
            </a:extLst>
          </p:cNvPr>
          <p:cNvGrpSpPr/>
          <p:nvPr/>
        </p:nvGrpSpPr>
        <p:grpSpPr>
          <a:xfrm>
            <a:off x="825610" y="3534848"/>
            <a:ext cx="4593423" cy="805454"/>
            <a:chOff x="544456" y="4530118"/>
            <a:chExt cx="6013593" cy="1054480"/>
          </a:xfrm>
        </p:grpSpPr>
        <p:pic>
          <p:nvPicPr>
            <p:cNvPr id="8" name="Picture 7">
              <a:extLst>
                <a:ext uri="{FF2B5EF4-FFF2-40B4-BE49-F238E27FC236}">
                  <a16:creationId xmlns:a16="http://schemas.microsoft.com/office/drawing/2014/main" id="{057783E5-951C-1648-D4AC-792CF7B60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1510" y="4786242"/>
              <a:ext cx="699989" cy="499992"/>
            </a:xfrm>
            <a:prstGeom prst="rect">
              <a:avLst/>
            </a:prstGeom>
          </p:spPr>
        </p:pic>
        <p:pic>
          <p:nvPicPr>
            <p:cNvPr id="10" name="Picture 2" descr="cid:35D2991D-CAFA-4D71-AB21-22853186E883">
              <a:extLst>
                <a:ext uri="{FF2B5EF4-FFF2-40B4-BE49-F238E27FC236}">
                  <a16:creationId xmlns:a16="http://schemas.microsoft.com/office/drawing/2014/main" id="{DD3DC222-03CA-BBB4-A714-9E8EB0F7FEE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62943" y="4721260"/>
              <a:ext cx="561645" cy="66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D1DE8178-5153-FDB7-3764-7C5D0A294A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4456" y="4886695"/>
              <a:ext cx="1041204" cy="334558"/>
            </a:xfrm>
            <a:prstGeom prst="rect">
              <a:avLst/>
            </a:prstGeom>
          </p:spPr>
        </p:pic>
        <p:pic>
          <p:nvPicPr>
            <p:cNvPr id="13" name="Bildobjekt 12" descr="cid:6566af4c-891a-46da-a165-086fd7a3c663@eurprd01.prod.exchangelabs.com">
              <a:extLst>
                <a:ext uri="{FF2B5EF4-FFF2-40B4-BE49-F238E27FC236}">
                  <a16:creationId xmlns:a16="http://schemas.microsoft.com/office/drawing/2014/main" id="{1EABD5A1-DC7A-6A28-9752-7E04C2F36615}"/>
                </a:ext>
              </a:extLst>
            </p:cNvPr>
            <p:cNvPicPr/>
            <p:nvPr/>
          </p:nvPicPr>
          <p:blipFill>
            <a:blip r:embed="rId8" r:link="rId9" cstate="screen">
              <a:extLst>
                <a:ext uri="{28A0092B-C50C-407E-A947-70E740481C1C}">
                  <a14:useLocalDpi xmlns:a14="http://schemas.microsoft.com/office/drawing/2010/main"/>
                </a:ext>
              </a:extLst>
            </a:blip>
            <a:srcRect/>
            <a:stretch>
              <a:fillRect/>
            </a:stretch>
          </p:blipFill>
          <p:spPr bwMode="auto">
            <a:xfrm>
              <a:off x="4277387" y="4762063"/>
              <a:ext cx="1050374" cy="534471"/>
            </a:xfrm>
            <a:prstGeom prst="rect">
              <a:avLst/>
            </a:prstGeom>
            <a:noFill/>
            <a:ln>
              <a:noFill/>
            </a:ln>
          </p:spPr>
        </p:pic>
        <p:pic>
          <p:nvPicPr>
            <p:cNvPr id="14" name="Bildobjekt 13" descr="En bild som visar Teckensnitt, Grafik, skärmbild, svart&#10;&#10;Automatiskt genererad beskrivning">
              <a:extLst>
                <a:ext uri="{FF2B5EF4-FFF2-40B4-BE49-F238E27FC236}">
                  <a16:creationId xmlns:a16="http://schemas.microsoft.com/office/drawing/2014/main" id="{7AEDCEDF-EAFF-E4C5-5284-2DE6393727B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71620" y="4530118"/>
              <a:ext cx="943691" cy="1054480"/>
            </a:xfrm>
            <a:prstGeom prst="rect">
              <a:avLst/>
            </a:prstGeom>
          </p:spPr>
        </p:pic>
        <p:pic>
          <p:nvPicPr>
            <p:cNvPr id="12" name="Picture 6">
              <a:extLst>
                <a:ext uri="{FF2B5EF4-FFF2-40B4-BE49-F238E27FC236}">
                  <a16:creationId xmlns:a16="http://schemas.microsoft.com/office/drawing/2014/main" id="{CCC8EFB3-5516-997D-0E28-59536A1AC315}"/>
                </a:ext>
              </a:extLst>
            </p:cNvPr>
            <p:cNvPicPr/>
            <p:nvPr/>
          </p:nvPicPr>
          <p:blipFill>
            <a:blip r:embed="rId11" cstate="screen">
              <a:extLst>
                <a:ext uri="{28A0092B-C50C-407E-A947-70E740481C1C}">
                  <a14:useLocalDpi xmlns:a14="http://schemas.microsoft.com/office/drawing/2010/main"/>
                </a:ext>
              </a:extLst>
            </a:blip>
            <a:stretch>
              <a:fillRect/>
            </a:stretch>
          </p:blipFill>
          <p:spPr>
            <a:xfrm>
              <a:off x="5461519" y="4787397"/>
              <a:ext cx="1096530" cy="457677"/>
            </a:xfrm>
            <a:prstGeom prst="rect">
              <a:avLst/>
            </a:prstGeom>
          </p:spPr>
        </p:pic>
      </p:grpSp>
      <p:pic>
        <p:nvPicPr>
          <p:cNvPr id="17" name="Bildobjekt 16">
            <a:extLst>
              <a:ext uri="{FF2B5EF4-FFF2-40B4-BE49-F238E27FC236}">
                <a16:creationId xmlns:a16="http://schemas.microsoft.com/office/drawing/2014/main" id="{F03A191B-B7D8-7FF2-22B9-5BDFD1A8225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61869" y="5923223"/>
            <a:ext cx="2155197" cy="460740"/>
          </a:xfrm>
          <a:prstGeom prst="rect">
            <a:avLst/>
          </a:prstGeom>
        </p:spPr>
      </p:pic>
      <p:pic>
        <p:nvPicPr>
          <p:cNvPr id="18" name="Bildobjekt 17">
            <a:extLst>
              <a:ext uri="{FF2B5EF4-FFF2-40B4-BE49-F238E27FC236}">
                <a16:creationId xmlns:a16="http://schemas.microsoft.com/office/drawing/2014/main" id="{E021C4A3-E31C-7D0D-2DA4-F797EFFE66C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90480" y="5898156"/>
            <a:ext cx="1511926" cy="485807"/>
          </a:xfrm>
          <a:prstGeom prst="rect">
            <a:avLst/>
          </a:prstGeom>
        </p:spPr>
      </p:pic>
      <p:sp>
        <p:nvSpPr>
          <p:cNvPr id="19" name="Rektangel 18">
            <a:extLst>
              <a:ext uri="{FF2B5EF4-FFF2-40B4-BE49-F238E27FC236}">
                <a16:creationId xmlns:a16="http://schemas.microsoft.com/office/drawing/2014/main" id="{1C4A3A42-7C17-A3F1-5B63-800DB29C54CE}"/>
              </a:ext>
            </a:extLst>
          </p:cNvPr>
          <p:cNvSpPr/>
          <p:nvPr/>
        </p:nvSpPr>
        <p:spPr>
          <a:xfrm>
            <a:off x="731547" y="637038"/>
            <a:ext cx="5274329" cy="1265026"/>
          </a:xfrm>
          <a:prstGeom prst="rect">
            <a:avLst/>
          </a:prstGeom>
        </p:spPr>
        <p:txBody>
          <a:bodyPr wrap="none">
            <a:spAutoFit/>
          </a:bodyPr>
          <a:lstStyle/>
          <a:p>
            <a:pPr marL="0" marR="0" lvl="0" indent="0" algn="l" defTabSz="914400" rtl="0" eaLnBrk="1" fontAlgn="auto" latinLnBrk="0" hangingPunct="1">
              <a:lnSpc>
                <a:spcPts val="308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4D7579"/>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Träinnovationsklustret </a:t>
            </a:r>
            <a:r>
              <a:rPr kumimoji="0" lang="sv-SE" sz="2400" b="0" i="0" u="none" strike="noStrike" kern="1200" cap="none" spc="0" normalizeH="0" baseline="0" noProof="0" dirty="0">
                <a:ln>
                  <a:noFill/>
                </a:ln>
                <a:solidFill>
                  <a:srgbClr val="4D7579"/>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regional</a:t>
            </a:r>
          </a:p>
          <a:p>
            <a:pPr marL="0" marR="0" lvl="0" indent="0" algn="l" defTabSz="914400" rtl="0" eaLnBrk="1" fontAlgn="auto" latinLnBrk="0" hangingPunct="1">
              <a:lnSpc>
                <a:spcPts val="308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4D7579"/>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samverkans- och kunskapsplattform</a:t>
            </a:r>
          </a:p>
          <a:p>
            <a:pPr marL="0" marR="0" lvl="0" indent="0" algn="l" defTabSz="914400" rtl="0" eaLnBrk="1" fontAlgn="auto" latinLnBrk="0" hangingPunct="1">
              <a:lnSpc>
                <a:spcPts val="308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4D7579"/>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som skapar värde</a:t>
            </a:r>
          </a:p>
        </p:txBody>
      </p:sp>
    </p:spTree>
    <p:extLst>
      <p:ext uri="{BB962C8B-B14F-4D97-AF65-F5344CB8AC3E}">
        <p14:creationId xmlns:p14="http://schemas.microsoft.com/office/powerpoint/2010/main" val="2006057478"/>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775</Words>
  <Application>Microsoft Office PowerPoint</Application>
  <PresentationFormat>Bredbild</PresentationFormat>
  <Paragraphs>63</Paragraphs>
  <Slides>4</Slides>
  <Notes>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vt:i4>
      </vt:variant>
    </vt:vector>
  </HeadingPairs>
  <TitlesOfParts>
    <vt:vector size="12" baseType="lpstr">
      <vt:lpstr>Arial</vt:lpstr>
      <vt:lpstr>Calibri</vt:lpstr>
      <vt:lpstr>Calibri Light</vt:lpstr>
      <vt:lpstr>Inter</vt:lpstr>
      <vt:lpstr>Open Sans</vt:lpstr>
      <vt:lpstr>Open Sans Extrabold</vt:lpstr>
      <vt:lpstr>Open Sans Light</vt:lpstr>
      <vt:lpstr>1_Office-tema</vt:lpstr>
      <vt:lpstr>PowerPoint-presentation</vt:lpstr>
      <vt:lpstr>Träinnovationsklustret bildades 2018 och samlar ledande aktörer inom träbranschen för att främja regional tillväxt. Genom samarbete och högteknologisk expertis visar vi på nyskapande användningar av trä, sporrar det offentliga att bli bättre beställare och bevarar träets centrala roll i regionens utveckling.</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Britt Inger Brisádottir</dc:creator>
  <cp:lastModifiedBy>Britt Inger Brisádottir</cp:lastModifiedBy>
  <cp:revision>2</cp:revision>
  <dcterms:created xsi:type="dcterms:W3CDTF">2024-02-07T12:20:02Z</dcterms:created>
  <dcterms:modified xsi:type="dcterms:W3CDTF">2024-02-07T12:30:04Z</dcterms:modified>
</cp:coreProperties>
</file>